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9" r:id="rId13"/>
    <p:sldId id="270" r:id="rId14"/>
    <p:sldId id="271" r:id="rId15"/>
    <p:sldId id="267" r:id="rId16"/>
    <p:sldId id="268" r:id="rId17"/>
  </p:sldIdLst>
  <p:sldSz cx="14630400" cy="8229600"/>
  <p:notesSz cx="8229600" cy="14630400"/>
  <p:embeddedFontLs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Wingdings 3" panose="05040102010807070707" pitchFamily="18" charset="2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Inter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45" autoAdjust="0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5372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36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850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285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2574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374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396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7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566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310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6271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8272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706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7871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0150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083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03762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529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6150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0402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0389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49065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95862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23068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21063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7696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8716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428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674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491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398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90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51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71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8000">
              <a:srgbClr val="90D3D7">
                <a:alpha val="27000"/>
                <a:lumMod val="36000"/>
                <a:lumOff val="64000"/>
              </a:srgbClr>
            </a:gs>
            <a:gs pos="93532">
              <a:srgbClr val="96D5D9"/>
            </a:gs>
            <a:gs pos="87065">
              <a:srgbClr val="A1D9DD"/>
            </a:gs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05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hf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1992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56046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Inventory Management </a:t>
            </a:r>
            <a:r>
              <a:rPr lang="en-US" sz="465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System.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48472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This presentation provides an overview of our Inventory Management System, including its core features, database design, and user interface components.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32795" y="2005053"/>
            <a:ext cx="626268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Security &amp; Compliance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693972" y="4219807"/>
            <a:ext cx="2173724" cy="825698"/>
          </a:xfrm>
          <a:prstGeom prst="roundRect">
            <a:avLst>
              <a:gd name="adj" fmla="val 1153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46307" y="4405843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945370" y="4446562"/>
            <a:ext cx="222682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Data </a:t>
            </a:r>
            <a:r>
              <a:rPr lang="en-US" sz="23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Encryption</a:t>
            </a:r>
            <a:r>
              <a:rPr lang="en-US" sz="2300" b="1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: 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 sensitive data during storage and transmission.</a:t>
            </a:r>
            <a:endParaRPr lang="en-US" sz="23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93972" y="5309084"/>
            <a:ext cx="4347567" cy="825698"/>
          </a:xfrm>
          <a:prstGeom prst="roundRect">
            <a:avLst>
              <a:gd name="adj" fmla="val 1153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67561" y="5491257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172196" y="5491257"/>
            <a:ext cx="2724637" cy="415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Backup &amp; </a:t>
            </a:r>
            <a:r>
              <a:rPr lang="en-US" sz="23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Recovery: 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 automated backups 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recovery.</a:t>
            </a:r>
            <a:endParaRPr lang="en-US" sz="23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20464" y="6515881"/>
            <a:ext cx="6521410" cy="825698"/>
          </a:xfrm>
          <a:prstGeom prst="roundRect">
            <a:avLst>
              <a:gd name="adj" fmla="val 1153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7265" y="6652027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365164" y="6579587"/>
            <a:ext cx="281119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Compliance </a:t>
            </a:r>
            <a:r>
              <a:rPr lang="en-US" sz="23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Support: 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Adhere to industry </a:t>
            </a:r>
            <a:endParaRPr lang="en-GB" sz="2400" dirty="0" smtClean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900"/>
              </a:lnSpc>
            </a:pP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standards 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regulations 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3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Global data security, personal data security, cyber data security online concept illustration, Internet security or information privacy &amp; protection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8233" y="-1"/>
            <a:ext cx="6162168" cy="4219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5089"/>
            <a:ext cx="708243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Integration &amp; Automation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62977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693212"/>
            <a:ext cx="318254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Accounting Integration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6201370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Sync data with </a:t>
            </a:r>
            <a:r>
              <a:rPr lang="en-US" sz="1750" dirty="0" err="1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QuickBooks,Xero</a:t>
            </a: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862977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693331"/>
            <a:ext cx="333125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E-commerce Integration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254704" y="6201489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Integrate with </a:t>
            </a:r>
            <a:r>
              <a:rPr lang="en-US" sz="1750" dirty="0" err="1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Shopify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862977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69321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Email &amp; Notifications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715738" y="6201370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Send updates and 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alerts </a:t>
            </a:r>
            <a:r>
              <a:rPr lang="en-GB" sz="1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GB" sz="16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important</a:t>
            </a:r>
          </a:p>
          <a:p>
            <a:pPr>
              <a:lnSpc>
                <a:spcPts val="2850"/>
              </a:lnSpc>
            </a:pPr>
            <a:r>
              <a:rPr lang="en-GB" sz="16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changes </a:t>
            </a:r>
            <a:r>
              <a:rPr lang="en-GB" sz="1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(e.g., low stock levels</a:t>
            </a:r>
            <a:r>
              <a:rPr lang="en-GB" sz="16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>
              <a:lnSpc>
                <a:spcPts val="2850"/>
              </a:lnSpc>
            </a:pPr>
            <a:r>
              <a:rPr lang="en-GB" sz="16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 updates).</a:t>
            </a:r>
            <a:endParaRPr lang="en-US" sz="175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3682711" y="883975"/>
            <a:ext cx="72250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8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Design Overview</a:t>
            </a:r>
          </a:p>
        </p:txBody>
      </p:sp>
      <p:sp>
        <p:nvSpPr>
          <p:cNvPr id="15" name="Rectangle 1"/>
          <p:cNvSpPr>
            <a:spLocks noChangeArrowheads="1"/>
          </p:cNvSpPr>
          <p:nvPr/>
        </p:nvSpPr>
        <p:spPr bwMode="auto">
          <a:xfrm>
            <a:off x="1175657" y="2877063"/>
            <a:ext cx="10255372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Products Table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Stores product information (ID, SKU, name, price, stock level).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Suppliers Table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Contains supplier details (ID, name, contact information).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Purchase Orders Table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Tracks orders from suppliers (ID, status, total amount).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Sales Orders Table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Stores customer orders (ID, status, total amount).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Stock Movements Table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Logs stock inflows ,outflows, and adjustments.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Audit Logs Table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Tracks user actions for security purposes. </a:t>
            </a:r>
          </a:p>
        </p:txBody>
      </p:sp>
    </p:spTree>
    <p:extLst>
      <p:ext uri="{BB962C8B-B14F-4D97-AF65-F5344CB8AC3E}">
        <p14:creationId xmlns:p14="http://schemas.microsoft.com/office/powerpoint/2010/main" val="14182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640563" y="883975"/>
            <a:ext cx="105835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Components</a:t>
            </a:r>
            <a:r>
              <a:rPr lang="en-GB" sz="4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(UI)</a:t>
            </a:r>
          </a:p>
        </p:txBody>
      </p:sp>
      <p:sp>
        <p:nvSpPr>
          <p:cNvPr id="2" name="Rectangle 1"/>
          <p:cNvSpPr/>
          <p:nvPr/>
        </p:nvSpPr>
        <p:spPr>
          <a:xfrm>
            <a:off x="989045" y="2442503"/>
            <a:ext cx="1265231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Real-time stock levels, alerts, and sales summaries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24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Management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Add/edit/delete products and barcode 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generation.</a:t>
            </a:r>
          </a:p>
          <a:p>
            <a:endParaRPr lang="en-GB" sz="24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Inventory Tracking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View stock levels, batch tracking, stock movements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24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Purchase/Sales Order Management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Create and manage orders and suppliers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24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Reports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Generate real-time reports on stock, sales, and purchase history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24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Management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Administer roles, permissions, and user activity logs.</a:t>
            </a:r>
          </a:p>
        </p:txBody>
      </p:sp>
    </p:spTree>
    <p:extLst>
      <p:ext uri="{BB962C8B-B14F-4D97-AF65-F5344CB8AC3E}">
        <p14:creationId xmlns:p14="http://schemas.microsoft.com/office/powerpoint/2010/main" val="343982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2" name="Picture 80" descr="https://jcuwritingcenter.wordpress.com/wp-content/uploads/2022/04/screen-shot-2022-04-05-at-2.53.53-pm.png?w=832&amp;h=400&amp;crop=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4630401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5309118" y="468476"/>
            <a:ext cx="1058354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000" b="1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GB" sz="6000" b="1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858416" y="2360645"/>
            <a:ext cx="1011438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Benefits of IMS</a:t>
            </a:r>
            <a:r>
              <a:rPr lang="en-GB" sz="32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32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Streamlined </a:t>
            </a:r>
            <a:r>
              <a:rPr lang="en-GB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inventory tracking and order management.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Increased accuracy and efficiency with barcode scanning and real-time updates.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 insights through advanced reporting and analytics.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Enhanced security and compliance for sensitive data.</a:t>
            </a:r>
          </a:p>
        </p:txBody>
      </p:sp>
    </p:spTree>
    <p:extLst>
      <p:ext uri="{BB962C8B-B14F-4D97-AF65-F5344CB8AC3E}">
        <p14:creationId xmlns:p14="http://schemas.microsoft.com/office/powerpoint/2010/main" val="403031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74636" y="4862420"/>
            <a:ext cx="16518100" cy="145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793790" y="4187428"/>
            <a:ext cx="342495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7863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376031"/>
            <a:ext cx="323373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59521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5124" name="Picture 4" descr="Two people holding speech bubb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992"/>
            <a:ext cx="14630400" cy="8257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60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Thank You Letter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498" y="834594"/>
            <a:ext cx="8668139" cy="613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0"/>
          <p:cNvSpPr/>
          <p:nvPr/>
        </p:nvSpPr>
        <p:spPr>
          <a:xfrm>
            <a:off x="793790" y="2876193"/>
            <a:ext cx="770632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187428"/>
            <a:ext cx="342495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3442686" y="8506826"/>
            <a:ext cx="9078179" cy="425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376031"/>
            <a:ext cx="323373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59521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810883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3D Group of People Socializing Icon Background Image Templa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91" y="0"/>
            <a:ext cx="14635591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0"/>
          <p:cNvSpPr/>
          <p:nvPr/>
        </p:nvSpPr>
        <p:spPr>
          <a:xfrm>
            <a:off x="793789" y="2071396"/>
            <a:ext cx="9619173" cy="2369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6600" b="1" dirty="0" smtClean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Group Members</a:t>
            </a:r>
            <a:endParaRPr lang="en-US" sz="6600" dirty="0"/>
          </a:p>
        </p:txBody>
      </p:sp>
      <p:sp>
        <p:nvSpPr>
          <p:cNvPr id="3" name="Text 1"/>
          <p:cNvSpPr/>
          <p:nvPr/>
        </p:nvSpPr>
        <p:spPr>
          <a:xfrm>
            <a:off x="793790" y="4187428"/>
            <a:ext cx="342495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7863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233518(</a:t>
            </a:r>
            <a:r>
              <a:rPr lang="en-US" sz="1750" dirty="0" err="1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Tooba</a:t>
            </a:r>
            <a:r>
              <a:rPr lang="en-US" sz="17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Ghaffar</a:t>
            </a:r>
            <a:r>
              <a:rPr lang="en-US" sz="17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376031"/>
            <a:ext cx="323373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dirty="0" smtClean="0">
                <a:solidFill>
                  <a:srgbClr val="000000"/>
                </a:solidFill>
                <a:latin typeface="Inter" panose="020B0604020202020204" charset="0"/>
                <a:ea typeface="Inter" panose="020B0604020202020204" charset="0"/>
              </a:rPr>
              <a:t>233520(</a:t>
            </a:r>
            <a:r>
              <a:rPr lang="en-US" dirty="0" err="1" smtClean="0">
                <a:solidFill>
                  <a:srgbClr val="000000"/>
                </a:solidFill>
                <a:latin typeface="Inter" panose="020B0604020202020204" charset="0"/>
                <a:ea typeface="Inter" panose="020B0604020202020204" charset="0"/>
              </a:rPr>
              <a:t>Komal</a:t>
            </a:r>
            <a:r>
              <a:rPr lang="en-US" sz="2300" b="1" dirty="0" smtClean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Inter" panose="020B0604020202020204" charset="0"/>
                <a:ea typeface="Inter" panose="020B0604020202020204" charset="0"/>
              </a:rPr>
              <a:t>Naz</a:t>
            </a:r>
            <a:r>
              <a:rPr lang="en-US" dirty="0" smtClean="0">
                <a:solidFill>
                  <a:srgbClr val="000000"/>
                </a:solidFill>
                <a:latin typeface="Inter" panose="020B0604020202020204" charset="0"/>
                <a:ea typeface="Inter" panose="020B0604020202020204" charset="0"/>
              </a:rPr>
              <a:t>)</a:t>
            </a:r>
            <a:endParaRPr lang="en-US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59521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233582(</a:t>
            </a:r>
            <a:r>
              <a:rPr lang="en-US" sz="1750" dirty="0" err="1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Amna</a:t>
            </a:r>
            <a:r>
              <a:rPr lang="en-US" sz="17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en-US" sz="1750" dirty="0" err="1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Sajjad</a:t>
            </a:r>
            <a:r>
              <a:rPr lang="en-US" sz="17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)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 smtClean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 smtClean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99796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653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7286" y="56062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Core Features of IMS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24892" y="18742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03605" y="1977329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924187" y="1981144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Inventory Tracking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962007" y="180427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092552" y="18209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75398" y="1867420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771908" y="1959145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Product Management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853685" y="1807132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27286" y="316810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78959" y="3244545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962008" y="3168107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Order Management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962008" y="367626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10116569" y="316810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75398" y="3244545"/>
            <a:ext cx="1925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4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10853685" y="3160846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Stock Control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0853685" y="367626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Shape 1"/>
          <p:cNvSpPr/>
          <p:nvPr/>
        </p:nvSpPr>
        <p:spPr>
          <a:xfrm>
            <a:off x="6231547" y="4532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1" name="Text 2"/>
          <p:cNvSpPr/>
          <p:nvPr/>
        </p:nvSpPr>
        <p:spPr>
          <a:xfrm>
            <a:off x="6403605" y="4665799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5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3"/>
          <p:cNvSpPr/>
          <p:nvPr/>
        </p:nvSpPr>
        <p:spPr>
          <a:xfrm>
            <a:off x="6927217" y="4655052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Reports &amp; Analytics</a:t>
            </a:r>
          </a:p>
        </p:txBody>
      </p:sp>
      <p:sp>
        <p:nvSpPr>
          <p:cNvPr id="23" name="Text 4"/>
          <p:cNvSpPr/>
          <p:nvPr/>
        </p:nvSpPr>
        <p:spPr>
          <a:xfrm>
            <a:off x="6962008" y="5324158"/>
            <a:ext cx="2939819" cy="705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Shape 5"/>
          <p:cNvSpPr/>
          <p:nvPr/>
        </p:nvSpPr>
        <p:spPr>
          <a:xfrm>
            <a:off x="10116569" y="45168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5" name="Text 6"/>
          <p:cNvSpPr/>
          <p:nvPr/>
        </p:nvSpPr>
        <p:spPr>
          <a:xfrm>
            <a:off x="10270397" y="4608883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6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7"/>
          <p:cNvSpPr/>
          <p:nvPr/>
        </p:nvSpPr>
        <p:spPr>
          <a:xfrm>
            <a:off x="10783194" y="4467879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Security &amp; Compliance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8"/>
          <p:cNvSpPr/>
          <p:nvPr/>
        </p:nvSpPr>
        <p:spPr>
          <a:xfrm>
            <a:off x="10853685" y="541267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hape 9"/>
          <p:cNvSpPr/>
          <p:nvPr/>
        </p:nvSpPr>
        <p:spPr>
          <a:xfrm>
            <a:off x="6252833" y="5838492"/>
            <a:ext cx="510302" cy="472253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9" name="Text 10"/>
          <p:cNvSpPr/>
          <p:nvPr/>
        </p:nvSpPr>
        <p:spPr>
          <a:xfrm>
            <a:off x="6387661" y="5900054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7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11"/>
          <p:cNvSpPr/>
          <p:nvPr/>
        </p:nvSpPr>
        <p:spPr>
          <a:xfrm>
            <a:off x="6927217" y="5813982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sz="2400" b="1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  </a:t>
            </a:r>
            <a:r>
              <a:rPr lang="en-US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</a:p>
          <a:p>
            <a:pPr>
              <a:lnSpc>
                <a:spcPts val="2900"/>
              </a:lnSpc>
            </a:pPr>
            <a:r>
              <a:rPr lang="en-US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Audit logs</a:t>
            </a:r>
          </a:p>
          <a:p>
            <a:pPr marL="0" indent="0">
              <a:lnSpc>
                <a:spcPts val="2900"/>
              </a:lnSpc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 12"/>
          <p:cNvSpPr/>
          <p:nvPr/>
        </p:nvSpPr>
        <p:spPr>
          <a:xfrm>
            <a:off x="6962008" y="727947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Shape 13"/>
          <p:cNvSpPr/>
          <p:nvPr/>
        </p:nvSpPr>
        <p:spPr>
          <a:xfrm>
            <a:off x="10092552" y="5835243"/>
            <a:ext cx="510302" cy="4755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33" name="Text 14"/>
          <p:cNvSpPr/>
          <p:nvPr/>
        </p:nvSpPr>
        <p:spPr>
          <a:xfrm>
            <a:off x="10246248" y="5900054"/>
            <a:ext cx="1925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8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 15"/>
          <p:cNvSpPr/>
          <p:nvPr/>
        </p:nvSpPr>
        <p:spPr>
          <a:xfrm>
            <a:off x="10783194" y="5813982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Integration &amp; Settings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 16"/>
          <p:cNvSpPr/>
          <p:nvPr/>
        </p:nvSpPr>
        <p:spPr>
          <a:xfrm>
            <a:off x="10853685" y="713794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nalysis Information Statistics Report Graphic Concep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37544"/>
            <a:ext cx="14630401" cy="8236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0"/>
          <p:cNvSpPr/>
          <p:nvPr/>
        </p:nvSpPr>
        <p:spPr>
          <a:xfrm>
            <a:off x="923731" y="977324"/>
            <a:ext cx="7903028" cy="916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Inventory Tracking Features</a:t>
            </a:r>
            <a:endParaRPr lang="en-US" sz="465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214603" y="2798040"/>
            <a:ext cx="3406979" cy="360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Real-Time Stock Updates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214603" y="3158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Automatic updates on sales and </a:t>
            </a:r>
            <a:r>
              <a:rPr lang="en-US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purchases</a:t>
            </a:r>
            <a:r>
              <a:rPr lang="en-US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09464" y="3521665"/>
            <a:ext cx="323373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Multi-Location Support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513868" y="4066630"/>
            <a:ext cx="6177390" cy="859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Track inventory across warehouses or </a:t>
            </a:r>
            <a:r>
              <a:rPr lang="en-US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stores</a:t>
            </a:r>
            <a:r>
              <a:rPr lang="en-US" sz="17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Rectangle 6"/>
          <p:cNvSpPr/>
          <p:nvPr/>
        </p:nvSpPr>
        <p:spPr>
          <a:xfrm>
            <a:off x="-410547" y="4563159"/>
            <a:ext cx="5542384" cy="886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GB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Batch and Serial Tracking</a:t>
            </a:r>
            <a:endParaRPr lang="en-GB" sz="1100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GB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Manage products by batch, lot, or serial numbers</a:t>
            </a:r>
            <a:r>
              <a:rPr lang="en-GB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100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875245" y="5367577"/>
            <a:ext cx="7277878" cy="886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GB" sz="2400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Stock Movement History</a:t>
            </a:r>
            <a:endParaRPr lang="en-GB" sz="1100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GB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Keep a log of all inventory movements (inflow, outflow, adjustments).</a:t>
            </a:r>
            <a:endParaRPr lang="en-GB" sz="1100" dirty="0">
              <a:solidFill>
                <a:schemeClr val="tx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56567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Product Management Features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3394353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62878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Product Registration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8224" y="413694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Add new products with 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details.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685467" y="3394353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62878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Barcode Integration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919901" y="413694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Generate and scan 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barcodes.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93790" y="5323999"/>
            <a:ext cx="7556421" cy="1339929"/>
          </a:xfrm>
          <a:prstGeom prst="roundRect">
            <a:avLst>
              <a:gd name="adj" fmla="val 71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558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Categorization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8224" y="606659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Organize products into 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categories.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00" name="Picture 4" descr="Product Production Manufacturing Supply Distribution Concep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757" y="0"/>
            <a:ext cx="596265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57782"/>
            <a:ext cx="777061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Order Management Features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4220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03599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Purchase Orders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93790" y="6544151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Create, track, and manage 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orders.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524220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603599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Sales Orders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5254704" y="6544151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Process customer 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orders.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524220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603599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Reorder Point Alerts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9715738" y="6544151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Get alerts when stock is 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low.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661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58741"/>
            <a:ext cx="621030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Stock Control Features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605111" y="2443163"/>
            <a:ext cx="30480" cy="4427696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93822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6983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43913" y="2774752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867888" y="2669977"/>
            <a:ext cx="359961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Stock In/Out Transactions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67888" y="3178135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GB" sz="20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purchases and sales to update inventory levels.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45022" y="448972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2498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9029" y="4326255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867888" y="422148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Stock Transfers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67888" y="472963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Move stock between </a:t>
            </a: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locations.</a:t>
            </a:r>
            <a:endParaRPr lang="en-US" sz="20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45022" y="604123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8013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19267" y="5877758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7867888" y="577298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Stock Adjustments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67888" y="628114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Adjust stock levels due to </a:t>
            </a: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shrinkage.</a:t>
            </a:r>
            <a:endParaRPr lang="en-US" sz="20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3465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Reports &amp; Analytics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2232422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100%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595705" y="326421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Inventory Valuation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3753714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Get reports on the total value.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228421" y="2232422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100K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335458" y="3264218"/>
            <a:ext cx="339399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Stock Movement Reports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228421" y="3772376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Track stock inflow, 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outflow.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280190" y="4929068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1M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359843" y="5960864"/>
            <a:ext cx="344876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Sales &amp; Purchase Reports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280190" y="6469023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View sales trends and supplier </a:t>
            </a:r>
            <a:r>
              <a:rPr lang="en-US" sz="1750" dirty="0" smtClean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performance.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0635"/>
            <a:ext cx="858857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User Management &amp; Audit Logs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3418523"/>
            <a:ext cx="2152055" cy="8256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3694390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4398645" y="3260825"/>
            <a:ext cx="361569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Role-Based Access </a:t>
            </a:r>
            <a:r>
              <a:rPr lang="en-US" sz="23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Control: 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Assign user roles (Admin, Manager, Staff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ts val="2900"/>
              </a:lnSpc>
            </a:pP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specific permissions.</a:t>
            </a:r>
            <a:endParaRPr lang="en-US" sz="23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5187077" y="4257318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300895"/>
            <a:ext cx="4304109" cy="82569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3949" y="4486989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48254" y="4430256"/>
            <a:ext cx="277427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User </a:t>
            </a:r>
            <a:r>
              <a:rPr lang="en-US" sz="23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Authentication: 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login with password 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encryption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3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 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263164" y="5139690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183267"/>
            <a:ext cx="6456164" cy="82569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74068" y="5369362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6856129" y="5297388"/>
            <a:ext cx="146042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23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Audit </a:t>
            </a:r>
            <a:r>
              <a:rPr lang="en-US" sz="2300" b="1" dirty="0" smtClean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Logs: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user actions and 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maintain</a:t>
            </a:r>
          </a:p>
          <a:p>
            <a:pPr>
              <a:lnSpc>
                <a:spcPts val="2900"/>
              </a:lnSpc>
            </a:pP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smtClean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GB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accountability.</a:t>
            </a:r>
            <a:endParaRPr lang="en-US" sz="23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"/>
          <p:cNvSpPr>
            <a:spLocks noChangeArrowheads="1"/>
          </p:cNvSpPr>
          <p:nvPr/>
        </p:nvSpPr>
        <p:spPr bwMode="auto">
          <a:xfrm>
            <a:off x="0" y="-323166"/>
            <a:ext cx="26481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1">
      <a:dk1>
        <a:srgbClr val="4FB8C1"/>
      </a:dk1>
      <a:lt1>
        <a:sysClr val="window" lastClr="FFFFFF"/>
      </a:lt1>
      <a:dk2>
        <a:srgbClr val="95B6C5"/>
      </a:dk2>
      <a:lt2>
        <a:srgbClr val="EBEBEB"/>
      </a:lt2>
      <a:accent1>
        <a:srgbClr val="8AD0D5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128</TotalTime>
  <Words>604</Words>
  <Application>Microsoft Office PowerPoint</Application>
  <PresentationFormat>Custom</PresentationFormat>
  <Paragraphs>141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Times New Roman</vt:lpstr>
      <vt:lpstr>Arial</vt:lpstr>
      <vt:lpstr>Wingdings</vt:lpstr>
      <vt:lpstr>Century Gothic</vt:lpstr>
      <vt:lpstr>Petrona Bold</vt:lpstr>
      <vt:lpstr>Wingdings 3</vt:lpstr>
      <vt:lpstr>Calibri</vt:lpstr>
      <vt:lpstr>Inter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</cp:lastModifiedBy>
  <cp:revision>18</cp:revision>
  <dcterms:created xsi:type="dcterms:W3CDTF">2024-12-28T17:52:53Z</dcterms:created>
  <dcterms:modified xsi:type="dcterms:W3CDTF">2024-12-30T15:09:26Z</dcterms:modified>
</cp:coreProperties>
</file>